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5"/>
  </p:notesMasterIdLst>
  <p:sldIdLst>
    <p:sldId id="278" r:id="rId2"/>
    <p:sldId id="351" r:id="rId3"/>
    <p:sldId id="352" r:id="rId4"/>
    <p:sldId id="363" r:id="rId5"/>
    <p:sldId id="353" r:id="rId6"/>
    <p:sldId id="360" r:id="rId7"/>
    <p:sldId id="355" r:id="rId8"/>
    <p:sldId id="354" r:id="rId9"/>
    <p:sldId id="356" r:id="rId10"/>
    <p:sldId id="357" r:id="rId11"/>
    <p:sldId id="358" r:id="rId12"/>
    <p:sldId id="359" r:id="rId13"/>
    <p:sldId id="361" r:id="rId14"/>
    <p:sldId id="364" r:id="rId15"/>
    <p:sldId id="362" r:id="rId16"/>
    <p:sldId id="365" r:id="rId17"/>
    <p:sldId id="366" r:id="rId18"/>
    <p:sldId id="367" r:id="rId19"/>
    <p:sldId id="368" r:id="rId20"/>
    <p:sldId id="369" r:id="rId21"/>
    <p:sldId id="370" r:id="rId22"/>
    <p:sldId id="371" r:id="rId23"/>
    <p:sldId id="372" r:id="rId24"/>
    <p:sldId id="373" r:id="rId25"/>
    <p:sldId id="374" r:id="rId26"/>
    <p:sldId id="375" r:id="rId27"/>
    <p:sldId id="376" r:id="rId28"/>
    <p:sldId id="377" r:id="rId29"/>
    <p:sldId id="382" r:id="rId30"/>
    <p:sldId id="378" r:id="rId31"/>
    <p:sldId id="379" r:id="rId32"/>
    <p:sldId id="380" r:id="rId33"/>
    <p:sldId id="381" r:id="rId3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8" roundtripDataSignature="AMtx7mg11xdaMO3vBBsRsx+ilh/eeAI0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000"/>
    <a:srgbClr val="FFFF00"/>
    <a:srgbClr val="006E6F"/>
    <a:srgbClr val="FF0000"/>
    <a:srgbClr val="4472C4"/>
    <a:srgbClr val="92D050"/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73" autoAdjust="0"/>
    <p:restoredTop sz="96170" autoAdjust="0"/>
  </p:normalViewPr>
  <p:slideViewPr>
    <p:cSldViewPr snapToGrid="0">
      <p:cViewPr varScale="1">
        <p:scale>
          <a:sx n="111" d="100"/>
          <a:sy n="111" d="100"/>
        </p:scale>
        <p:origin x="300" y="114"/>
      </p:cViewPr>
      <p:guideLst>
        <p:guide orient="horz" pos="2160"/>
        <p:guide pos="3840"/>
      </p:guideLst>
    </p:cSldViewPr>
  </p:slideViewPr>
  <p:notesTextViewPr>
    <p:cViewPr>
      <p:scale>
        <a:sx n="99" d="100"/>
        <a:sy n="99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/>
              <a:t>안녕하세요</a:t>
            </a:r>
            <a:r>
              <a:rPr lang="en-US" altLang="ko-KR" dirty="0"/>
              <a:t>, </a:t>
            </a:r>
            <a:r>
              <a:rPr lang="ko-KR" altLang="en-US" dirty="0"/>
              <a:t>김영제 발표 시작하겠습니다</a:t>
            </a:r>
            <a:r>
              <a:rPr lang="en-US" altLang="ko-KR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/>
              <a:t>저번 발표 때 </a:t>
            </a:r>
            <a:r>
              <a:rPr lang="en-US" altLang="ko-KR" dirty="0"/>
              <a:t>EEG</a:t>
            </a:r>
            <a:r>
              <a:rPr lang="ko-KR" altLang="en-US" dirty="0"/>
              <a:t>관련된 주제를 들고 왔었는데</a:t>
            </a:r>
            <a:r>
              <a:rPr lang="en-US" altLang="ko-KR" dirty="0"/>
              <a:t>,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/>
              <a:t>이번에 </a:t>
            </a:r>
            <a:r>
              <a:rPr lang="ko-KR" altLang="en-US" dirty="0" err="1"/>
              <a:t>미카이</a:t>
            </a:r>
            <a:r>
              <a:rPr lang="ko-KR" altLang="en-US" dirty="0"/>
              <a:t> </a:t>
            </a:r>
            <a:r>
              <a:rPr lang="ko-KR" altLang="en-US" dirty="0" err="1"/>
              <a:t>챌린지로</a:t>
            </a:r>
            <a:r>
              <a:rPr lang="ko-KR" altLang="en-US" dirty="0"/>
              <a:t> 주제를 바꾸게 되어서 </a:t>
            </a:r>
            <a:r>
              <a:rPr lang="ko-KR" altLang="en-US" dirty="0" err="1"/>
              <a:t>챌린지</a:t>
            </a:r>
            <a:r>
              <a:rPr lang="ko-KR" altLang="en-US" dirty="0"/>
              <a:t> 설명부터 시작하겠습니다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57" name="Google Shape;1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740196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905B4263-6552-D8CD-9322-00CB3E5BA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B0989CE7-CF02-A69C-B313-14593C30AC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baseline="0" dirty="0"/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06ACB227-0554-ACB2-3C16-C365280E1F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18366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37751AC6-A6A1-FA00-E90E-8D7A34668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E917EDE5-2B8B-FC95-2A30-70A8DDECCD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baseline="0" dirty="0"/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BECB7594-FDD3-C497-156B-846680A1CC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4528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8E375253-E41C-2BE7-7192-96987ECFC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9B05B139-0DCB-4729-0803-6BC2107BB0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baseline="0" dirty="0"/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E05AB538-C475-8D72-DDBC-AE1A6D69B0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762268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73B2FCD3-338F-B929-4C3A-2F61208DF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D91F46BA-89F9-D39A-8DAD-F1EEE1016E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baseline="0" dirty="0"/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524CE910-6125-5C42-0CE8-F5156C0D2D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892742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E56A32E1-926D-3EFC-E4EC-359D21819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855409B8-A586-D4F0-3E1D-45C77EF331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baseline="0" dirty="0"/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83CAC257-EEAD-70CD-43A8-19898F143D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37288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E499AC9F-0580-A560-D79A-81688EF33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9CFDC130-3A4B-53EE-8BF6-026DC76333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baseline="0" dirty="0"/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BAF297A1-D718-E8F6-23FA-DD735F7D77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02607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2B15111D-019B-E44F-0285-22D3A1A2C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A6D40818-0AAD-4EF1-F8E5-79791588BB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baseline="0" dirty="0"/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C477A9A5-DC3F-33E3-450B-D82FDC25AA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276487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AE2CEDBF-06C4-636D-1000-B7EEE7DCD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C772C17F-6C95-D9A1-8BAA-3D47B6B09A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baseline="0" dirty="0"/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EFD6DB79-95DF-1A6C-F998-CDDC991D27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86306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00522545-3331-2A80-C351-920B324BA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402F5B44-B202-D433-9A1F-D147C160B9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baseline="0" dirty="0"/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6138688E-C048-A45F-3DD8-AA410346F1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374835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B4957190-92E0-3E74-3E78-93768B510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1417A636-F1EF-17F6-4415-94FCBCF72A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baseline="0" dirty="0"/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4478ED04-2EDE-2B8C-B493-CEFF9FEC61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39889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baseline="0" dirty="0"/>
          </a:p>
        </p:txBody>
      </p:sp>
      <p:sp>
        <p:nvSpPr>
          <p:cNvPr id="174" name="Google Shape;1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57578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2E838688-2C78-CF1E-0062-BBA6FB7BF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B1F136A5-6314-56B4-45FA-60A36CC96D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baseline="0" dirty="0"/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B4E38F4F-1E25-C69F-EF46-5C9BB2231F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80063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0980F857-1866-5E62-7580-51EFD2260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E859BA37-37FD-BF73-FB9C-F46CFBE4BE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baseline="0" dirty="0"/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1B7D477C-4949-62E4-EF02-58164C9803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23352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046C392A-DEA4-5770-8A6D-A1B0FC657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60F91704-3744-FFDC-7502-7B64925CA9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baseline="0" dirty="0"/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D50E8DFB-3215-F2C6-3FC7-B19375C24C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94515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10002889-07BC-FF43-6BF4-EA33404A5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35E22B6F-B635-7D2E-A560-F206927C66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baseline="0" dirty="0"/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1A33F507-74CC-AF4F-D1C3-9C5F88E50F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693321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CC565815-6264-B3E0-7874-3BB2573F9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69C0FE64-7A5F-AB72-E9B5-BF05A072A5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baseline="0" dirty="0"/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8CB20815-E7E3-C8CA-BF4B-E05186E1FD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377289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2E67A686-4B75-2047-0551-B89839594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85EED976-3A8A-A7B8-7286-53BA4E81A4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baseline="0" dirty="0"/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6A687DD3-7BF8-E272-A047-393A01F039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165143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698F9454-0D58-101B-801D-80DF12418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38B35FAB-5EEA-E25F-BA45-10B7621649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baseline="0" dirty="0"/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7C3BF84A-3A56-7012-F21D-F1FCFAA2EB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748439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D104E458-5ECD-319A-E747-BA2F30F61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E3CBEA97-777F-88CA-8ECB-A9EDCC9EC6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baseline="0" dirty="0"/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2F2F0A34-3511-8257-8410-9713AC2199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033953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44A8E5D9-B56D-9852-85AD-278A6CF70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B879DD38-C47D-F220-0CBA-A7EC3607F6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baseline="0" dirty="0"/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B05CBFAE-ED01-3C08-FED0-839E812D4F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383817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673F7B93-6846-52A2-E76B-513467421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A6EE189D-2B37-B6B1-4832-9E15546118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baseline="0" dirty="0"/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88B57BB5-9414-A5DD-9A1C-995B28A5B5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10034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70BD1350-A301-A80F-93B4-0B7425245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8B6E8462-423D-63BF-4224-0C63A7CA8D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baseline="0" dirty="0"/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BF4BBAFA-3335-32C0-5642-5733239176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673135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53A739A7-D243-D0EC-094C-ABCFC4601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CD11B340-D07E-ABBA-0653-3BA0085F2F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baseline="0" dirty="0"/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63F1EC85-A5B6-05BA-733A-AFFFA602A1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849854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2A205B86-A58D-1362-F48A-7A9834036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A66584D7-E10C-1018-3CE6-AF3ADA7E21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baseline="0" dirty="0"/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3066B60F-112C-9893-3D6D-4EE8D68DEA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811973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D3E419BD-2D89-2FD9-6D46-9D3ECB615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D21BDE1A-FAC8-7E10-EF39-C1D9023FF9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baseline="0" dirty="0"/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6421220B-719A-7AA8-F9D8-64B59638B2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60188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5C648497-4A44-E179-4321-3AA3D63AE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352252EF-5AB6-0558-2F93-7C48340696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baseline="0" dirty="0"/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8F23B475-31F8-4038-679E-D587044F46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42430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995D5BEE-23C1-6889-AE9A-E231747FD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7C71AAD2-8998-DDAB-DC00-73950254A9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baseline="0" dirty="0"/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7BABEDBA-FA3F-E543-C2A5-69D840DF70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8408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1EE82FC6-7DE2-CE28-900D-544DDFC6D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00771CF7-6576-54C7-CE93-3AD4D8B768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baseline="0" dirty="0"/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C499EA73-AEDE-1438-C3B4-1659618919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6373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21353F91-3F11-A75F-00A3-F27A3DD43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AD90EE76-BD44-8D53-3C15-3871ADB973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baseline="0" dirty="0"/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305ADEF0-8E4E-CF82-DFD2-4C7E7A7EA3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20982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8519F7D8-123C-C86D-38DF-6CED19A7B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459C78DC-6810-DA99-E08E-3A72D750BD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baseline="0" dirty="0"/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8B242AA2-EBA3-09F8-6E90-F81802AE4B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93686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650F49F5-2D3B-B78C-289D-729141E46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8A24935D-8D09-3616-CEA7-9B48EA97CD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baseline="0" dirty="0"/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501B8058-988A-4A7E-6CC3-589D372421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51063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381B0103-3D69-0C0C-06D9-B7089C944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ACE86E2C-C95C-EC65-CB32-7DA02BD0BA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baseline="0" dirty="0"/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0F6EA0C5-14E2-25C1-FD87-E6D5D51182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65501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"/>
          <p:cNvSpPr txBox="1"/>
          <p:nvPr/>
        </p:nvSpPr>
        <p:spPr>
          <a:xfrm>
            <a:off x="406866" y="2628839"/>
            <a:ext cx="11378263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lnSpc>
                <a:spcPct val="150000"/>
              </a:lnSpc>
              <a:buSzPts val="3600"/>
            </a:pPr>
            <a:r>
              <a:rPr lang="en-US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VGGT</a:t>
            </a:r>
            <a:endParaRPr sz="20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pic>
        <p:nvPicPr>
          <p:cNvPr id="160" name="Google Shape;16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7" y="129562"/>
            <a:ext cx="3193619" cy="875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" descr="그리기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61965" y="267405"/>
            <a:ext cx="2077627" cy="599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" descr="표지판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56968" y="129561"/>
            <a:ext cx="846663" cy="87520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"/>
          <p:cNvSpPr/>
          <p:nvPr/>
        </p:nvSpPr>
        <p:spPr>
          <a:xfrm>
            <a:off x="2165295" y="4213048"/>
            <a:ext cx="7861406" cy="139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altLang="ko-KR" sz="1600" dirty="0">
                <a:latin typeface="Times New Roman" panose="02020603050405020304" pitchFamily="18" charset="0"/>
                <a:ea typeface="THE정고딕110"/>
                <a:cs typeface="Times New Roman" panose="02020603050405020304" pitchFamily="18" charset="0"/>
              </a:rPr>
              <a:t>Youngjae Kim</a:t>
            </a:r>
          </a:p>
          <a:p>
            <a:pPr algn="ctr">
              <a:lnSpc>
                <a:spcPct val="90000"/>
              </a:lnSpc>
              <a:defRPr/>
            </a:pPr>
            <a:endParaRPr lang="en-US" altLang="ko-KR" sz="1200" dirty="0">
              <a:latin typeface="Times New Roman" panose="02020603050405020304" pitchFamily="18" charset="0"/>
              <a:ea typeface="THE정고딕110" panose="02020603020101020101" pitchFamily="18" charset="-127"/>
              <a:cs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defRPr/>
            </a:pPr>
            <a:r>
              <a:rPr lang="en-US" altLang="ko-KR" sz="1200" dirty="0">
                <a:latin typeface="Times New Roman" panose="02020603050405020304" pitchFamily="18" charset="0"/>
                <a:ea typeface="THE정고딕110"/>
                <a:cs typeface="Times New Roman" panose="02020603050405020304" pitchFamily="18" charset="0"/>
              </a:rPr>
              <a:t>2025.04.02</a:t>
            </a:r>
          </a:p>
          <a:p>
            <a:pPr algn="ctr">
              <a:lnSpc>
                <a:spcPct val="90000"/>
              </a:lnSpc>
              <a:defRPr/>
            </a:pPr>
            <a:endParaRPr lang="en-US" altLang="ko-KR" sz="900" dirty="0">
              <a:latin typeface="Times New Roman" panose="02020603050405020304" pitchFamily="18" charset="0"/>
              <a:ea typeface="THE정고딕110"/>
              <a:cs typeface="Times New Roman" panose="02020603050405020304" pitchFamily="18" charset="0"/>
            </a:endParaRPr>
          </a:p>
          <a:p>
            <a:pPr algn="ctr" latinLnBrk="1">
              <a:lnSpc>
                <a:spcPct val="90000"/>
              </a:lnSpc>
              <a:defRPr/>
            </a:pPr>
            <a:r>
              <a:rPr lang="en-US" altLang="ko-KR" sz="900" dirty="0">
                <a:latin typeface="Times New Roman" panose="02020603050405020304" pitchFamily="18" charset="0"/>
                <a:ea typeface="THE정고딕110"/>
                <a:cs typeface="Times New Roman" panose="02020603050405020304" pitchFamily="18" charset="0"/>
              </a:rPr>
              <a:t>Medical</a:t>
            </a:r>
            <a:r>
              <a:rPr lang="ko-KR" altLang="en-US" sz="900" dirty="0">
                <a:latin typeface="Times New Roman" panose="02020603050405020304" pitchFamily="18" charset="0"/>
                <a:ea typeface="THE정고딕110"/>
                <a:cs typeface="Times New Roman" panose="02020603050405020304" pitchFamily="18" charset="0"/>
              </a:rPr>
              <a:t> </a:t>
            </a:r>
            <a:r>
              <a:rPr lang="en-US" altLang="ko-KR" sz="900" dirty="0">
                <a:latin typeface="Times New Roman" panose="02020603050405020304" pitchFamily="18" charset="0"/>
                <a:ea typeface="THE정고딕110"/>
                <a:cs typeface="Times New Roman" panose="02020603050405020304" pitchFamily="18" charset="0"/>
              </a:rPr>
              <a:t>Imaging</a:t>
            </a:r>
            <a:r>
              <a:rPr lang="ko-KR" altLang="en-US" sz="900" dirty="0">
                <a:latin typeface="Times New Roman" panose="02020603050405020304" pitchFamily="18" charset="0"/>
                <a:ea typeface="THE정고딕110"/>
                <a:cs typeface="Times New Roman" panose="02020603050405020304" pitchFamily="18" charset="0"/>
              </a:rPr>
              <a:t> </a:t>
            </a:r>
            <a:r>
              <a:rPr lang="en-US" altLang="ko-KR" sz="900" dirty="0">
                <a:latin typeface="Times New Roman" panose="02020603050405020304" pitchFamily="18" charset="0"/>
                <a:ea typeface="THE정고딕110"/>
                <a:cs typeface="Times New Roman" panose="02020603050405020304" pitchFamily="18" charset="0"/>
              </a:rPr>
              <a:t>&amp; Intelligent Reality Lab (MI2RL)</a:t>
            </a:r>
          </a:p>
          <a:p>
            <a:pPr algn="ctr">
              <a:lnSpc>
                <a:spcPct val="90000"/>
              </a:lnSpc>
              <a:defRPr/>
            </a:pPr>
            <a:r>
              <a:rPr lang="en-US" altLang="ko-KR" sz="900" dirty="0">
                <a:latin typeface="Times New Roman" panose="02020603050405020304" pitchFamily="18" charset="0"/>
                <a:ea typeface="THE정고딕110"/>
                <a:cs typeface="Times New Roman" panose="02020603050405020304" pitchFamily="18" charset="0"/>
              </a:rPr>
              <a:t>Convergence Medicine/Radiology, </a:t>
            </a:r>
            <a:endParaRPr lang="en-US" altLang="ko-KR" sz="900" dirty="0">
              <a:latin typeface="Times New Roman" panose="02020603050405020304" pitchFamily="18" charset="0"/>
              <a:ea typeface="THE정고딕110" panose="02020603020101020101" pitchFamily="18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90000"/>
              </a:lnSpc>
              <a:defRPr/>
            </a:pPr>
            <a:r>
              <a:rPr lang="en-US" altLang="ko-KR" sz="900" dirty="0">
                <a:latin typeface="Times New Roman" panose="02020603050405020304" pitchFamily="18" charset="0"/>
                <a:ea typeface="THE정고딕110"/>
                <a:cs typeface="Times New Roman" panose="02020603050405020304" pitchFamily="18" charset="0"/>
              </a:rPr>
              <a:t>University of Ulsan College of Medicine</a:t>
            </a:r>
          </a:p>
          <a:p>
            <a:pPr algn="ctr" latinLnBrk="1">
              <a:lnSpc>
                <a:spcPct val="90000"/>
              </a:lnSpc>
              <a:defRPr/>
            </a:pPr>
            <a:r>
              <a:rPr lang="en-US" altLang="ko-KR" sz="900" dirty="0">
                <a:latin typeface="Times New Roman" panose="02020603050405020304" pitchFamily="18" charset="0"/>
                <a:ea typeface="THE정고딕110"/>
                <a:cs typeface="Times New Roman" panose="02020603050405020304" pitchFamily="18" charset="0"/>
              </a:rPr>
              <a:t>Asan Medical Center</a:t>
            </a:r>
          </a:p>
          <a:p>
            <a:pPr algn="ctr" latinLnBrk="1">
              <a:lnSpc>
                <a:spcPct val="90000"/>
              </a:lnSpc>
              <a:defRPr/>
            </a:pPr>
            <a:r>
              <a:rPr lang="en-US" altLang="ko-KR" sz="900" dirty="0">
                <a:latin typeface="Times New Roman" panose="02020603050405020304" pitchFamily="18" charset="0"/>
                <a:ea typeface="THE정고딕110"/>
                <a:cs typeface="Times New Roman" panose="02020603050405020304" pitchFamily="18" charset="0"/>
              </a:rPr>
              <a:t>South Korea</a:t>
            </a:r>
          </a:p>
        </p:txBody>
      </p:sp>
    </p:spTree>
    <p:extLst>
      <p:ext uri="{BB962C8B-B14F-4D97-AF65-F5344CB8AC3E}">
        <p14:creationId xmlns:p14="http://schemas.microsoft.com/office/powerpoint/2010/main" val="2447492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D4A22C26-FCEA-0E75-536D-7CE60F311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1EE7EA3D-3FD8-FEAC-6EE0-1A3D6DDA2A1C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7104C627-BEB7-28E4-B2DA-FDFA5D0E2002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10E66F0F-4216-3471-2BD0-4217EE67937E}"/>
              </a:ext>
            </a:extLst>
          </p:cNvPr>
          <p:cNvSpPr/>
          <p:nvPr/>
        </p:nvSpPr>
        <p:spPr>
          <a:xfrm>
            <a:off x="667686" y="223838"/>
            <a:ext cx="11367403" cy="519797"/>
          </a:xfrm>
          <a:prstGeom prst="rect">
            <a:avLst/>
          </a:prstGeom>
          <a:solidFill>
            <a:srgbClr val="006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&amp; related works</a:t>
            </a: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ED8C7736-2206-F901-C7E6-3D585D79C66C}"/>
              </a:ext>
            </a:extLst>
          </p:cNvPr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rgbClr val="FA8C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359039-AAE9-52A9-E6CD-DAD7D13196F3}"/>
              </a:ext>
            </a:extLst>
          </p:cNvPr>
          <p:cNvSpPr txBox="1"/>
          <p:nvPr/>
        </p:nvSpPr>
        <p:spPr>
          <a:xfrm>
            <a:off x="505890" y="1069694"/>
            <a:ext cx="8608447" cy="2638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VGGSfM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문제점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완전한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deep-learning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모델이 아님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Hybrid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방식 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COLMAP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핵심 컴포넌트를 딥러닝으로 대체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 / feature matching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deep learning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기존의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BA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나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3D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재구성 알고리즘은 기존의 기하학을 사용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그럼 인공지능이 점점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powerful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해지고 있으니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end-to-end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로 모두 인공지능으로 가능한 모델을 개발해보자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!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313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F0ACEDCC-676F-7891-8787-4DDD4CCCA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BC91C27C-73D0-ABB3-9E50-E113019F714A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4B532CE4-C965-8A8B-AEB2-9A9ED8E2DB04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B7A4CFD2-B974-C955-EBF1-78D41D5A3896}"/>
              </a:ext>
            </a:extLst>
          </p:cNvPr>
          <p:cNvSpPr/>
          <p:nvPr/>
        </p:nvSpPr>
        <p:spPr>
          <a:xfrm>
            <a:off x="667686" y="223838"/>
            <a:ext cx="11367403" cy="519797"/>
          </a:xfrm>
          <a:prstGeom prst="rect">
            <a:avLst/>
          </a:prstGeom>
          <a:solidFill>
            <a:srgbClr val="006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&amp; related works</a:t>
            </a: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2F43547B-58B2-0AC8-7634-13506798407A}"/>
              </a:ext>
            </a:extLst>
          </p:cNvPr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rgbClr val="FA8C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1D7F17-7F1E-AC97-7133-B7130C411A22}"/>
              </a:ext>
            </a:extLst>
          </p:cNvPr>
          <p:cNvSpPr txBox="1"/>
          <p:nvPr/>
        </p:nvSpPr>
        <p:spPr>
          <a:xfrm>
            <a:off x="505890" y="1069694"/>
            <a:ext cx="8491427" cy="16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그럼 인공지능이 점점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powerful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해지고 있으니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end-to-end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로 모두 인공지능으로 가능한 모델을 개발해보자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!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이런 시도가 이미 이루어지고 있음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DUSt3R &amp;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MASt3R (Naver labs Europe)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 2024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685C41-557E-3552-8BBC-CF156758E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90" y="3007370"/>
            <a:ext cx="6525536" cy="22672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F8FB603-2C06-D85B-33AF-DACBF937F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2732" y="2326289"/>
            <a:ext cx="5180932" cy="392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23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90584E53-6665-E99D-7754-BF11DE967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EB8C6676-E2B4-DADB-B1AC-21DCD6272DB7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2C46500F-F391-D708-9AF9-EAD2923146D4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B3D1086C-A2A8-593C-164B-A8524183A7B0}"/>
              </a:ext>
            </a:extLst>
          </p:cNvPr>
          <p:cNvSpPr/>
          <p:nvPr/>
        </p:nvSpPr>
        <p:spPr>
          <a:xfrm>
            <a:off x="667686" y="223838"/>
            <a:ext cx="11367403" cy="519797"/>
          </a:xfrm>
          <a:prstGeom prst="rect">
            <a:avLst/>
          </a:prstGeom>
          <a:solidFill>
            <a:srgbClr val="006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&amp; related works</a:t>
            </a: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4A91B86D-0F5C-0E9A-ED11-C63C42757E28}"/>
              </a:ext>
            </a:extLst>
          </p:cNvPr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rgbClr val="FA8C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9D2B50-02A2-9863-436F-FC45959CD4FE}"/>
              </a:ext>
            </a:extLst>
          </p:cNvPr>
          <p:cNvSpPr txBox="1"/>
          <p:nvPr/>
        </p:nvSpPr>
        <p:spPr>
          <a:xfrm>
            <a:off x="505890" y="1034183"/>
            <a:ext cx="11405686" cy="5223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DUSt3R &amp;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MASt3R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문제점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can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only process two images at once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rely on post processing to reconstruct more images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우리 논문에서는 이런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“further step towards removing the need to optimize 3D geometry in post processing”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제거했음을 어필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“Visual Geometry Grounded Transformer”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feed forward neural network that performs 3D reconstruction from one, a few, or even hundreds of input views of a scene.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목표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predicts a full set of 3D attributes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parameters : camera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 어디서 찍었는지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intrinsic (focal length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등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extrinsic (rotation, translation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world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좌표계에서 카메라 위치 및 방향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 maps: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각 픽셀이 가지는 깊이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카메라로부터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maps: 2D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이미지의 픽셀이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상에서의 좌표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point tracks: 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여러 이미지의 점들을 서로 연결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(3D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상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몇 초 만에 가능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Further processing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없이도 기존모델들을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outperforming.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335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A6B592D1-7DB4-4571-3753-17DD18695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1934BABE-490E-C898-CB5E-33296C915904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60EBD77F-AF70-CBE4-D373-3DFA2547097D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F204903E-DDD1-5FB5-FBE4-6EE75804A18B}"/>
              </a:ext>
            </a:extLst>
          </p:cNvPr>
          <p:cNvSpPr/>
          <p:nvPr/>
        </p:nvSpPr>
        <p:spPr>
          <a:xfrm>
            <a:off x="667686" y="223838"/>
            <a:ext cx="11367403" cy="519797"/>
          </a:xfrm>
          <a:prstGeom prst="rect">
            <a:avLst/>
          </a:prstGeom>
          <a:solidFill>
            <a:srgbClr val="006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&amp; related works</a:t>
            </a: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26895A4F-670B-BBAF-97EA-7F0AD7576A52}"/>
              </a:ext>
            </a:extLst>
          </p:cNvPr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rgbClr val="FA8C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7A938-B2D2-5F94-792A-5C4A4C42EEBE}"/>
              </a:ext>
            </a:extLst>
          </p:cNvPr>
          <p:cNvSpPr txBox="1"/>
          <p:nvPr/>
        </p:nvSpPr>
        <p:spPr>
          <a:xfrm>
            <a:off x="505890" y="1034183"/>
            <a:ext cx="9358652" cy="13457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또한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tracking-any-point :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비디오와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 points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들이 있을 때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이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들을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들에 대해서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tracking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하는 것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에도 적용할 수 있음을 어필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VGGT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에서 추출된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기존의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tracking point tracker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방식에 넣어서 사용했을 때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SOTA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성능을 보임을 입증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69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16B7A243-D71D-2ED2-4B3B-6075C2D49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F1338E73-1B17-8E79-E262-949BB7EF4358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5A3916D9-2709-A77A-D904-F27CFB580B88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09AA8500-499C-8FA1-0F58-0BF5C2F37472}"/>
              </a:ext>
            </a:extLst>
          </p:cNvPr>
          <p:cNvSpPr/>
          <p:nvPr/>
        </p:nvSpPr>
        <p:spPr>
          <a:xfrm>
            <a:off x="667686" y="223837"/>
            <a:ext cx="11367403" cy="6283495"/>
          </a:xfrm>
          <a:prstGeom prst="rect">
            <a:avLst/>
          </a:prstGeom>
          <a:solidFill>
            <a:srgbClr val="006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SzPts val="2400"/>
            </a:pP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E4671498-73D4-6DD8-11D2-20D703ADA88C}"/>
              </a:ext>
            </a:extLst>
          </p:cNvPr>
          <p:cNvSpPr/>
          <p:nvPr/>
        </p:nvSpPr>
        <p:spPr>
          <a:xfrm>
            <a:off x="147889" y="223837"/>
            <a:ext cx="519797" cy="6283495"/>
          </a:xfrm>
          <a:prstGeom prst="rect">
            <a:avLst/>
          </a:prstGeom>
          <a:solidFill>
            <a:srgbClr val="FA8C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0090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1752A75E-B828-EAE6-DAC2-F217C5115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6A304BEF-C863-F3E8-E2B6-66099A9BDD64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44066153-5A6F-6DE0-F288-8B217DC2735E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A29A0622-83E0-4942-A1D8-D0EE1691874E}"/>
              </a:ext>
            </a:extLst>
          </p:cNvPr>
          <p:cNvSpPr/>
          <p:nvPr/>
        </p:nvSpPr>
        <p:spPr>
          <a:xfrm>
            <a:off x="667686" y="223838"/>
            <a:ext cx="11367403" cy="519797"/>
          </a:xfrm>
          <a:prstGeom prst="rect">
            <a:avLst/>
          </a:prstGeom>
          <a:solidFill>
            <a:srgbClr val="006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BFB55C7D-84DD-378D-9BAD-F8481BB510D0}"/>
              </a:ext>
            </a:extLst>
          </p:cNvPr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rgbClr val="FA8C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FD2339-4CE1-C2AF-E20C-7C49ACCD0534}"/>
              </a:ext>
            </a:extLst>
          </p:cNvPr>
          <p:cNvSpPr txBox="1"/>
          <p:nvPr/>
        </p:nvSpPr>
        <p:spPr>
          <a:xfrm>
            <a:off x="505890" y="1034183"/>
            <a:ext cx="11529199" cy="46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Problem definition and notation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 하나의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scene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 대한 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개의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image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들일 때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VGGT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는 아래의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component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들을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mapping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하는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으로 볼 수 있다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여기서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는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parameter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= [q, t, f]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Rotation quaternion, translation vector, field of view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C17DFA2-4348-AF16-4E1E-ACB4CF3EB6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3260" b="5371"/>
          <a:stretch/>
        </p:blipFill>
        <p:spPr>
          <a:xfrm>
            <a:off x="592173" y="2804789"/>
            <a:ext cx="4237280" cy="91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08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DEC1BCAF-4EE2-F3C1-9C9C-C24C2E67C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665BF278-9108-1A19-83DE-819BBEA8CA16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73F0F74B-84FD-8438-029C-3AB20CF27118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ECA51CD2-867D-7D7C-5504-963319653C62}"/>
              </a:ext>
            </a:extLst>
          </p:cNvPr>
          <p:cNvSpPr/>
          <p:nvPr/>
        </p:nvSpPr>
        <p:spPr>
          <a:xfrm>
            <a:off x="667686" y="223838"/>
            <a:ext cx="11367403" cy="519797"/>
          </a:xfrm>
          <a:prstGeom prst="rect">
            <a:avLst/>
          </a:prstGeom>
          <a:solidFill>
            <a:srgbClr val="006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0BB21D6A-E003-1583-9023-3918FCF5910F}"/>
              </a:ext>
            </a:extLst>
          </p:cNvPr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rgbClr val="FA8C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9E4548-197A-19C9-F3EB-B8D84C52A486}"/>
              </a:ext>
            </a:extLst>
          </p:cNvPr>
          <p:cNvSpPr txBox="1"/>
          <p:nvPr/>
        </p:nvSpPr>
        <p:spPr>
          <a:xfrm>
            <a:off x="505890" y="2086543"/>
            <a:ext cx="11529199" cy="26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ko-KR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는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 map,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각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 대한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 value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표현한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번째 이미지의 모든 픽셀 좌표 값을 위와 같이 표현할 수 있고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각 이미지 픽셀에 대응되는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를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카메라로부터의 거리로 정의할 수 있다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도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와 동일한 방식으로 생각하면 되고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번째 이미지의 모든 픽셀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좌표값을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좌표값으로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mapping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한다고 생각하면 됨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CF6A17D-5393-C69C-3AB1-18359EFC00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3260" b="5371"/>
          <a:stretch/>
        </p:blipFill>
        <p:spPr>
          <a:xfrm>
            <a:off x="485642" y="930539"/>
            <a:ext cx="4237280" cy="9198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B3A4A9A-9BAF-339D-60AA-6BED74F04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631" y="2552093"/>
            <a:ext cx="2857899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076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E2F72BCB-F7A9-F04A-D159-FB15B4156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5295BA17-BF03-CC35-62C9-883D2A30BFC5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80693A10-FE2A-9E44-A1BF-7F2E840A7B6C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3977E021-8F54-3FA9-3C9A-64EEB9EE9C55}"/>
              </a:ext>
            </a:extLst>
          </p:cNvPr>
          <p:cNvSpPr/>
          <p:nvPr/>
        </p:nvSpPr>
        <p:spPr>
          <a:xfrm>
            <a:off x="667686" y="223838"/>
            <a:ext cx="11367403" cy="519797"/>
          </a:xfrm>
          <a:prstGeom prst="rect">
            <a:avLst/>
          </a:prstGeom>
          <a:solidFill>
            <a:srgbClr val="006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8B7C4CCD-687F-100C-0D63-CB21C4C9D068}"/>
              </a:ext>
            </a:extLst>
          </p:cNvPr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rgbClr val="FA8C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83514-3E2F-A283-D973-2CCA1A7BA6AF}"/>
              </a:ext>
            </a:extLst>
          </p:cNvPr>
          <p:cNvSpPr txBox="1"/>
          <p:nvPr/>
        </p:nvSpPr>
        <p:spPr>
          <a:xfrm>
            <a:off x="505890" y="2086543"/>
            <a:ext cx="11529199" cy="3608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는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keypoint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tracking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위한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map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이다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현재 이미지의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keypoint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 다른 이미지에는 어디에 존재하는가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맵핑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이는 앞서 이야기 했듯이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즉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map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뽑고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이를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separate module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 넣어서 계산하는 방식을 사용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(point tracking tracker module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과의 조합을 통해 성능평가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첫번째 이미지를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frame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으로 부른다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기준이 되는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frame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으로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기준좌표로 삼는다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이 프레임을 회전 및 위치의 원점으로 기준 삼는다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F1EEE74-62E2-C73B-00DD-7C17701ACF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3260" b="5371"/>
          <a:stretch/>
        </p:blipFill>
        <p:spPr>
          <a:xfrm>
            <a:off x="485642" y="930539"/>
            <a:ext cx="4237280" cy="91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13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CD4A4B6E-E2AC-B452-9B76-F1C30E9EA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F8EADCBF-4C36-D819-9F28-F0D7F01649B6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498B9D41-BDF8-A7C9-8E6C-04069A554CE8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50B51279-6569-7E8E-D13C-52860887AB62}"/>
              </a:ext>
            </a:extLst>
          </p:cNvPr>
          <p:cNvSpPr/>
          <p:nvPr/>
        </p:nvSpPr>
        <p:spPr>
          <a:xfrm>
            <a:off x="667686" y="223838"/>
            <a:ext cx="11367403" cy="519797"/>
          </a:xfrm>
          <a:prstGeom prst="rect">
            <a:avLst/>
          </a:prstGeom>
          <a:solidFill>
            <a:srgbClr val="006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C895C358-468D-C7CF-86E7-2A8FE2973C30}"/>
              </a:ext>
            </a:extLst>
          </p:cNvPr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rgbClr val="FA8C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5440C5-2E19-2DEB-9B11-A72E1BD00CF0}"/>
              </a:ext>
            </a:extLst>
          </p:cNvPr>
          <p:cNvSpPr txBox="1"/>
          <p:nvPr/>
        </p:nvSpPr>
        <p:spPr>
          <a:xfrm>
            <a:off x="407787" y="1047856"/>
            <a:ext cx="11529199" cy="10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Feature backbone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최근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3D deep learning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추세를 따라서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simple architecture + ample quantities of 3D-annotated data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형식으로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training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을 진행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FE63DB-8BA1-B41F-FB58-2B63B8B9D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87" y="1715837"/>
            <a:ext cx="10393225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710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11EA099E-104B-C553-A9B4-E20483751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BD0B46C3-F2AB-42A7-F561-D8047B9D5F3C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6CB58A07-5426-1504-CB18-C778B415ADBA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332FCDCC-4648-26AA-78E3-22C277353254}"/>
              </a:ext>
            </a:extLst>
          </p:cNvPr>
          <p:cNvSpPr/>
          <p:nvPr/>
        </p:nvSpPr>
        <p:spPr>
          <a:xfrm>
            <a:off x="667686" y="223838"/>
            <a:ext cx="11367403" cy="519797"/>
          </a:xfrm>
          <a:prstGeom prst="rect">
            <a:avLst/>
          </a:prstGeom>
          <a:solidFill>
            <a:srgbClr val="006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5F7707A0-C342-BC22-E4D8-1FCE25FF06B3}"/>
              </a:ext>
            </a:extLst>
          </p:cNvPr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rgbClr val="FA8C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C4EFF-EF8A-7364-A777-4D0BE45E8B2F}"/>
              </a:ext>
            </a:extLst>
          </p:cNvPr>
          <p:cNvSpPr txBox="1"/>
          <p:nvPr/>
        </p:nvSpPr>
        <p:spPr>
          <a:xfrm>
            <a:off x="407787" y="1047856"/>
            <a:ext cx="11529199" cy="3608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Feature backbone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개의 조각을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로 나눔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(VIT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같이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DINO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통한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개의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semantic token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으로 전환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여러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input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이미지들에 대해서 동일하게 진행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= set of image tokens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각 이미지에서 나온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 set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 추가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붙임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camera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parameters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mapping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을 위한 토큰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register token (depth maps, point maps, point tracks)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A2A3AA-D1BC-6D57-E82F-43F3972A61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578" r="65859" b="21860"/>
          <a:stretch/>
        </p:blipFill>
        <p:spPr>
          <a:xfrm>
            <a:off x="6874060" y="2071021"/>
            <a:ext cx="3548326" cy="33072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950A0D6-7717-A6B1-C1C1-90BACC386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108" y="4758670"/>
            <a:ext cx="1638529" cy="4953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2124B1-9024-026E-842B-AD0634F021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3182" y="4680925"/>
            <a:ext cx="1533739" cy="4572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419DF5F-964A-92D0-9D0D-CB8024606A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3867" y="5356365"/>
            <a:ext cx="2093539" cy="46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08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/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/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9967E7E3-E050-9535-C0B0-199613984902}"/>
              </a:ext>
            </a:extLst>
          </p:cNvPr>
          <p:cNvSpPr/>
          <p:nvPr/>
        </p:nvSpPr>
        <p:spPr>
          <a:xfrm>
            <a:off x="667686" y="223838"/>
            <a:ext cx="11367403" cy="519797"/>
          </a:xfrm>
          <a:prstGeom prst="rect">
            <a:avLst/>
          </a:prstGeom>
          <a:solidFill>
            <a:srgbClr val="006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endParaRPr lang="en-US" altLang="ko-KR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C126BBF6-C439-0B3C-8488-F7EF6D88D8A6}"/>
              </a:ext>
            </a:extLst>
          </p:cNvPr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rgbClr val="FA8C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4ADDD7-BF06-FB28-4685-FD71D5E71D49}"/>
              </a:ext>
            </a:extLst>
          </p:cNvPr>
          <p:cNvSpPr txBox="1"/>
          <p:nvPr/>
        </p:nvSpPr>
        <p:spPr>
          <a:xfrm>
            <a:off x="5112396" y="4477129"/>
            <a:ext cx="1967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Accepted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 2025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CAC993-0212-5006-9C26-B80ACB1F97B9}"/>
              </a:ext>
            </a:extLst>
          </p:cNvPr>
          <p:cNvSpPr txBox="1"/>
          <p:nvPr/>
        </p:nvSpPr>
        <p:spPr>
          <a:xfrm>
            <a:off x="3048717" y="5065209"/>
            <a:ext cx="60945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https://github.com/facebookresearch/vggt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5ACEEA6-23DC-F48F-A974-875294B09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758" y="2107625"/>
            <a:ext cx="6506483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18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F286EE33-44FC-5178-124C-BCC53FE68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F7A1F297-9DA9-5494-AF62-E46FED99C81D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118F097E-3EB6-2CC9-7D9B-F54B089D0FBC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22E12AAB-E173-B367-E0F4-6CDAB6F9980C}"/>
              </a:ext>
            </a:extLst>
          </p:cNvPr>
          <p:cNvSpPr/>
          <p:nvPr/>
        </p:nvSpPr>
        <p:spPr>
          <a:xfrm>
            <a:off x="667686" y="223838"/>
            <a:ext cx="11367403" cy="519797"/>
          </a:xfrm>
          <a:prstGeom prst="rect">
            <a:avLst/>
          </a:prstGeom>
          <a:solidFill>
            <a:srgbClr val="006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0EB28832-BDE0-6724-1E19-DBDCD630939C}"/>
              </a:ext>
            </a:extLst>
          </p:cNvPr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rgbClr val="FA8C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4D7A5A-A12B-44FE-DDB1-486DE37A890D}"/>
              </a:ext>
            </a:extLst>
          </p:cNvPr>
          <p:cNvSpPr txBox="1"/>
          <p:nvPr/>
        </p:nvSpPr>
        <p:spPr>
          <a:xfrm>
            <a:off x="407787" y="1047856"/>
            <a:ext cx="11529199" cy="49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Feature backbone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완성된 토큰들을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layer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로 전달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구조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 layers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Alternating-attention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구조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(alternating =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교대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각 레이어마다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focus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할 부분을 정해주는 형식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frame-wise attention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self attention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을 각 이미지 토큰 별로 진행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Global-wise attention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self attention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을 전체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token set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기준으로 진행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중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와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만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prediction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에 직접 사용되며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은 실제적으론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training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학습을 위해서 사용된다고 보면 된다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952F7C-6783-F1D5-0BB8-6E2D42765A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t="7578" r="45187" b="18226"/>
          <a:stretch/>
        </p:blipFill>
        <p:spPr>
          <a:xfrm>
            <a:off x="5755473" y="1929143"/>
            <a:ext cx="5696721" cy="347752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6BDBC06-61D4-BF3E-A736-37DA1259F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806" y="4937106"/>
            <a:ext cx="2093539" cy="46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88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2E595A89-F416-4001-3AA0-6310A6CB0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EFFAD076-90A4-880E-363B-290F2FE63DD9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AD3F8FDB-5ACD-70B2-92B8-81C10A8151CB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E98262EB-0042-161D-3A8D-03A64946193C}"/>
              </a:ext>
            </a:extLst>
          </p:cNvPr>
          <p:cNvSpPr/>
          <p:nvPr/>
        </p:nvSpPr>
        <p:spPr>
          <a:xfrm>
            <a:off x="667686" y="223838"/>
            <a:ext cx="11367403" cy="519797"/>
          </a:xfrm>
          <a:prstGeom prst="rect">
            <a:avLst/>
          </a:prstGeom>
          <a:solidFill>
            <a:srgbClr val="006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77A431A7-0339-6EF9-2CF0-E86C77B4DBD6}"/>
              </a:ext>
            </a:extLst>
          </p:cNvPr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rgbClr val="FA8C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6E74AA-F049-711E-7D16-8FDC456BBC24}"/>
              </a:ext>
            </a:extLst>
          </p:cNvPr>
          <p:cNvSpPr txBox="1"/>
          <p:nvPr/>
        </p:nvSpPr>
        <p:spPr>
          <a:xfrm>
            <a:off x="407787" y="1047856"/>
            <a:ext cx="11529199" cy="3931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Feature backbone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Prediction heads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1) camera prediction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= camera parameter attention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결과값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camera head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를 통과시킴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구성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1) 4 self attention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2) linear layer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Output: 3D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상의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camera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위치 및 각도 정보 등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74885C-5162-5E77-C9DE-2312A8FD81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227" t="7578" r="1400" b="18226"/>
          <a:stretch/>
        </p:blipFill>
        <p:spPr>
          <a:xfrm>
            <a:off x="5246703" y="1911388"/>
            <a:ext cx="6690283" cy="34775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DE31737-82D6-8817-82BF-2352CDA81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442" y="2668457"/>
            <a:ext cx="238158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4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598E16B0-F5FF-65DA-1392-C259FBC7E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1A37F2F9-89F0-EF1F-3DE7-13F2E8EB2921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B027C706-45F2-AF19-7863-A6325494F861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C5892B06-2D59-3D29-072F-46920CA00847}"/>
              </a:ext>
            </a:extLst>
          </p:cNvPr>
          <p:cNvSpPr/>
          <p:nvPr/>
        </p:nvSpPr>
        <p:spPr>
          <a:xfrm>
            <a:off x="667686" y="223838"/>
            <a:ext cx="11367403" cy="519797"/>
          </a:xfrm>
          <a:prstGeom prst="rect">
            <a:avLst/>
          </a:prstGeom>
          <a:solidFill>
            <a:srgbClr val="006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61587580-3789-21B9-0115-B90BD8E98492}"/>
              </a:ext>
            </a:extLst>
          </p:cNvPr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rgbClr val="FA8C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CBE98A-A25A-CB22-F94C-C7D0F4EBBD23}"/>
              </a:ext>
            </a:extLst>
          </p:cNvPr>
          <p:cNvSpPr txBox="1"/>
          <p:nvPr/>
        </p:nvSpPr>
        <p:spPr>
          <a:xfrm>
            <a:off x="407787" y="1047856"/>
            <a:ext cx="11529199" cy="5143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Feature backbone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Prediction heads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1) Dense prediction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      =  image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patch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token</a:t>
            </a:r>
          </a:p>
          <a:p>
            <a:pPr marL="2857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Dense output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예측을 위해서 사용 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1) depth map</a:t>
            </a:r>
          </a:p>
          <a:p>
            <a:pPr marL="2857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2) point map</a:t>
            </a:r>
          </a:p>
          <a:p>
            <a:pPr marL="2857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3) tracking features T</a:t>
            </a:r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</a:p>
          <a:p>
            <a:pPr marL="2857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5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   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를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DPT layer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에 통과시켜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를 뽑는다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(DPT = dense prediction transformer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에서 제안된 구조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</a:p>
          <a:p>
            <a:pPr marL="2857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Token sequence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를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2D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grid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형태의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dense feature map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을 복원을 목표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94720F-7A0C-2824-A620-1149548006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227" t="7578" r="1400" b="18226"/>
          <a:stretch/>
        </p:blipFill>
        <p:spPr>
          <a:xfrm>
            <a:off x="5246703" y="1911388"/>
            <a:ext cx="6690283" cy="347752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C36E273-F77C-65FB-BF23-BEF2688429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088" r="77919" b="-1014"/>
          <a:stretch/>
        </p:blipFill>
        <p:spPr>
          <a:xfrm>
            <a:off x="852255" y="4861872"/>
            <a:ext cx="204187" cy="3244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48FC48-EBB4-C865-EFFA-34751EC1B73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088" r="77919" b="-1014"/>
          <a:stretch/>
        </p:blipFill>
        <p:spPr>
          <a:xfrm>
            <a:off x="870011" y="2732258"/>
            <a:ext cx="204187" cy="32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51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F810249A-6F51-79BA-6076-56262660F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A01080CD-D248-6048-BFB6-AAE38FCAFA88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F51B8CBC-BA56-A26D-9623-19C14E8001D1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AF58556D-0202-A8A8-84EE-15D82DC74465}"/>
              </a:ext>
            </a:extLst>
          </p:cNvPr>
          <p:cNvSpPr/>
          <p:nvPr/>
        </p:nvSpPr>
        <p:spPr>
          <a:xfrm>
            <a:off x="667686" y="223838"/>
            <a:ext cx="11367403" cy="519797"/>
          </a:xfrm>
          <a:prstGeom prst="rect">
            <a:avLst/>
          </a:prstGeom>
          <a:solidFill>
            <a:srgbClr val="006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FBDB643F-6EBF-7570-17B1-A29194468743}"/>
              </a:ext>
            </a:extLst>
          </p:cNvPr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rgbClr val="FA8C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F384DC-9ACE-6750-7B51-2A40FA38F572}"/>
              </a:ext>
            </a:extLst>
          </p:cNvPr>
          <p:cNvSpPr txBox="1"/>
          <p:nvPr/>
        </p:nvSpPr>
        <p:spPr>
          <a:xfrm>
            <a:off x="407788" y="1047856"/>
            <a:ext cx="4554830" cy="4173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Feature backbone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5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   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를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DPT layer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에 통과시켜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를 뽑는다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(DPT = dense prediction transformer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에서 제안된 구조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</a:p>
          <a:p>
            <a:pPr marL="2857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Token sequence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를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2D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grid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형태의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dense feature map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을 복원을 목표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이 후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</a:t>
            </a:r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를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3x3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convolution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을 통과시켜서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각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image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별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Depth map, point map,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tracking feature map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을 구한다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D85D50-E17D-3F81-AD0E-2E24591DFE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227" t="7578" r="1400" b="18226"/>
          <a:stretch/>
        </p:blipFill>
        <p:spPr>
          <a:xfrm>
            <a:off x="5246703" y="1848351"/>
            <a:ext cx="6690283" cy="347752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FD54D85-25C6-6AA1-CFEA-57A59AD5B28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088" r="77919" b="-1014"/>
          <a:stretch/>
        </p:blipFill>
        <p:spPr>
          <a:xfrm>
            <a:off x="821182" y="1968319"/>
            <a:ext cx="204187" cy="3244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CCCA00-A2C5-9451-3866-DF210776DE8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023"/>
          <a:stretch/>
        </p:blipFill>
        <p:spPr>
          <a:xfrm>
            <a:off x="821182" y="4067174"/>
            <a:ext cx="3200847" cy="34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98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F7345716-5C91-BFDA-3D97-655A28F87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79C2B976-1F23-2CAD-DC5B-05DDE312426D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3E60212D-DB7B-7749-1C44-A4E74F4E5A0A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D9E0A33E-8E4D-27E5-9ABA-CA0DBB8485F4}"/>
              </a:ext>
            </a:extLst>
          </p:cNvPr>
          <p:cNvSpPr/>
          <p:nvPr/>
        </p:nvSpPr>
        <p:spPr>
          <a:xfrm>
            <a:off x="667686" y="223838"/>
            <a:ext cx="11367403" cy="519797"/>
          </a:xfrm>
          <a:prstGeom prst="rect">
            <a:avLst/>
          </a:prstGeom>
          <a:solidFill>
            <a:srgbClr val="006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61305B41-BB93-EB15-C268-08FDD648B889}"/>
              </a:ext>
            </a:extLst>
          </p:cNvPr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rgbClr val="FA8C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3280F7-ECBF-9AE8-D15A-9843E0CCEABC}"/>
              </a:ext>
            </a:extLst>
          </p:cNvPr>
          <p:cNvSpPr txBox="1"/>
          <p:nvPr/>
        </p:nvSpPr>
        <p:spPr>
          <a:xfrm>
            <a:off x="407788" y="1047856"/>
            <a:ext cx="4554830" cy="320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Feature backbone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5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Tracking feature map T</a:t>
            </a:r>
            <a:r>
              <a:rPr lang="en-US" altLang="ko-KR" sz="105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를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Cotracker2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에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input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으로 사용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</a:p>
          <a:p>
            <a:pPr marL="2857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  (track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을 원하는 좌표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를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tracking feature map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과 함께 입력으로 넣어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각       에 대해 모든 이미지      에서 같은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3D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포인트에 대응되는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2D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위치             계산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31F64E-FAB7-D8EC-9128-73147C87B2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227" t="7578" r="1400" b="18226"/>
          <a:stretch/>
        </p:blipFill>
        <p:spPr>
          <a:xfrm>
            <a:off x="5246703" y="1848351"/>
            <a:ext cx="6690283" cy="34775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1EFB278-1C59-58B3-AFF9-49CF4CD23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561" y="3011001"/>
            <a:ext cx="247685" cy="2476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E182B1E-8DA6-B8B0-5059-771473D58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7419" y="3290868"/>
            <a:ext cx="152421" cy="2762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8F25511-2649-EF32-28AC-C4DB7548F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1742" y="3299494"/>
            <a:ext cx="247685" cy="24768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B700657-FDCE-4432-805F-280587790F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7313" y="3587046"/>
            <a:ext cx="400106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184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15CAEDBE-1728-D232-46F9-B9EC255EB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8A8EFC4F-5FC5-A4DE-59FD-07EAE13E2A84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2802C669-51F5-C491-03C0-5B2CCAD29C6A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9E7F3D80-47B6-AF6B-FA42-2826AE95C811}"/>
              </a:ext>
            </a:extLst>
          </p:cNvPr>
          <p:cNvSpPr/>
          <p:nvPr/>
        </p:nvSpPr>
        <p:spPr>
          <a:xfrm>
            <a:off x="667686" y="223837"/>
            <a:ext cx="11367403" cy="6283495"/>
          </a:xfrm>
          <a:prstGeom prst="rect">
            <a:avLst/>
          </a:prstGeom>
          <a:solidFill>
            <a:srgbClr val="006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SzPts val="2400"/>
            </a:pP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1F30BFB4-572E-4C7E-222F-D511F31E5D35}"/>
              </a:ext>
            </a:extLst>
          </p:cNvPr>
          <p:cNvSpPr/>
          <p:nvPr/>
        </p:nvSpPr>
        <p:spPr>
          <a:xfrm>
            <a:off x="147889" y="223837"/>
            <a:ext cx="519797" cy="6283495"/>
          </a:xfrm>
          <a:prstGeom prst="rect">
            <a:avLst/>
          </a:prstGeom>
          <a:solidFill>
            <a:srgbClr val="FA8C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2553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FCDE3189-F13A-80D5-2625-D40AC13ED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0704D2CA-668D-C402-1857-7B68C7BF52D6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EA2B48FC-9242-C0A0-D0FB-4261547A15D8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21D58F47-D3C4-ECAE-936E-AA1BC961906C}"/>
              </a:ext>
            </a:extLst>
          </p:cNvPr>
          <p:cNvSpPr/>
          <p:nvPr/>
        </p:nvSpPr>
        <p:spPr>
          <a:xfrm>
            <a:off x="667686" y="223838"/>
            <a:ext cx="11367403" cy="519797"/>
          </a:xfrm>
          <a:prstGeom prst="rect">
            <a:avLst/>
          </a:prstGeom>
          <a:solidFill>
            <a:srgbClr val="006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E1DCA97D-1189-E0FA-54CE-25284A96ECAC}"/>
              </a:ext>
            </a:extLst>
          </p:cNvPr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rgbClr val="FA8C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668DA3-997A-51DF-F1C9-E6DAF9A68390}"/>
              </a:ext>
            </a:extLst>
          </p:cNvPr>
          <p:cNvSpPr txBox="1"/>
          <p:nvPr/>
        </p:nvSpPr>
        <p:spPr>
          <a:xfrm>
            <a:off x="407788" y="1047856"/>
            <a:ext cx="4554830" cy="49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개의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frame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 대해서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pose estimation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진행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각 카메라의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rotation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및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translation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이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GT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와 얼마나 잘 맞는지 비교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RRA (relative rotation accuracy)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RTA (relative translation accuracy)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를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계산하여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AUC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로 계산한 결과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정확도가 가장 높으며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inference time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또한 가장 낮음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E8094C-B42D-1AF4-BB37-F54D215C8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974" y="1424690"/>
            <a:ext cx="4730043" cy="44706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72637D9-C757-4D60-A85B-076E90434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75" y="3762399"/>
            <a:ext cx="1657581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14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5E169E41-9BD5-755E-43BE-B203529E5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6A4A5468-DF90-CDC7-C063-ECCBE3C9B39A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66618270-B866-541B-E92F-B0752FD63E63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286E6C4D-1EAF-4654-5D6B-F5E73457FAE7}"/>
              </a:ext>
            </a:extLst>
          </p:cNvPr>
          <p:cNvSpPr/>
          <p:nvPr/>
        </p:nvSpPr>
        <p:spPr>
          <a:xfrm>
            <a:off x="667686" y="223838"/>
            <a:ext cx="11367403" cy="519797"/>
          </a:xfrm>
          <a:prstGeom prst="rect">
            <a:avLst/>
          </a:prstGeom>
          <a:solidFill>
            <a:srgbClr val="006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66465074-335E-A70B-FA42-2A5E7D7F9CF6}"/>
              </a:ext>
            </a:extLst>
          </p:cNvPr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rgbClr val="FA8C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4817C1-0242-E9C9-F6B0-76472D6971EE}"/>
              </a:ext>
            </a:extLst>
          </p:cNvPr>
          <p:cNvSpPr txBox="1"/>
          <p:nvPr/>
        </p:nvSpPr>
        <p:spPr>
          <a:xfrm>
            <a:off x="407788" y="1047856"/>
            <a:ext cx="4554830" cy="52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DTU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- 3D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scan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으로 이루어진 실내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MVS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데이터셋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다양한 각도의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GT / depth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: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예측된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point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GT surface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와 얼마나 가까운지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Completeness : GT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 내 예측에 포함되어 있는지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위는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known GT camera -&gt; camera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각도나 위치를 아는 상태에서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MVS estimation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비교적 쉬운 조건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아래는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unknown GT camera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이미지만 보고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MVS estimation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8CF4CE-A700-ED02-4287-4B1775F92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579" y="1291348"/>
            <a:ext cx="5725324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889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40451979-9D62-B0BF-2070-883259C2D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A6BE5167-649B-00A0-49DA-89D161707571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5CA8B42E-DAD5-E411-20C2-F907A1687CC3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041E7876-32B1-5F83-7519-B063631D82E8}"/>
              </a:ext>
            </a:extLst>
          </p:cNvPr>
          <p:cNvSpPr/>
          <p:nvPr/>
        </p:nvSpPr>
        <p:spPr>
          <a:xfrm>
            <a:off x="667686" y="223838"/>
            <a:ext cx="11367403" cy="519797"/>
          </a:xfrm>
          <a:prstGeom prst="rect">
            <a:avLst/>
          </a:prstGeom>
          <a:solidFill>
            <a:srgbClr val="006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3C033D39-174F-7C3F-FE87-D51175BAC7A0}"/>
              </a:ext>
            </a:extLst>
          </p:cNvPr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rgbClr val="FA8C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339FF0-F6AC-A7AC-5E87-58FCA5DB7DC6}"/>
              </a:ext>
            </a:extLst>
          </p:cNvPr>
          <p:cNvSpPr txBox="1"/>
          <p:nvPr/>
        </p:nvSpPr>
        <p:spPr>
          <a:xfrm>
            <a:off x="407788" y="1047856"/>
            <a:ext cx="4554830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Transformer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에 쓰인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attention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종류에 대한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ablation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2035C5-0EFD-A010-0C02-ABCBA6F6A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336" y="1347053"/>
            <a:ext cx="5858693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796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9E8D9440-3A97-026B-F2BC-9ECAFA9B4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37776327-39B1-8226-1DEB-5F027D8AED13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76205D92-E35E-226D-8089-D976B922E14A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12338229-B91A-EE63-6851-7227B572F4D5}"/>
              </a:ext>
            </a:extLst>
          </p:cNvPr>
          <p:cNvSpPr/>
          <p:nvPr/>
        </p:nvSpPr>
        <p:spPr>
          <a:xfrm>
            <a:off x="667686" y="223838"/>
            <a:ext cx="11367403" cy="519797"/>
          </a:xfrm>
          <a:prstGeom prst="rect">
            <a:avLst/>
          </a:prstGeom>
          <a:solidFill>
            <a:srgbClr val="006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8ED57778-A0E5-EC34-F2C8-0EC431C33471}"/>
              </a:ext>
            </a:extLst>
          </p:cNvPr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rgbClr val="FA8C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C0F3F1-8076-F907-B6B3-2BFA663376DD}"/>
              </a:ext>
            </a:extLst>
          </p:cNvPr>
          <p:cNvSpPr txBox="1"/>
          <p:nvPr/>
        </p:nvSpPr>
        <p:spPr>
          <a:xfrm>
            <a:off x="407788" y="1047856"/>
            <a:ext cx="4554830" cy="5223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3D reconstruction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은 어떻게 이루어지는가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?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논문에서는 다루지 않음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(point cloud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활용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여러가지 방법이 있지만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VGGT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를 통해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3d attributes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들을 얻어냄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Camera pose, depth map, tracking feature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등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생성하려는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target view camera pose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</a:t>
            </a:r>
            <a:r>
              <a:rPr lang="en-US" altLang="ko-KR" sz="105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를 지정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“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이 위치에서 보면 어떻게 보일까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?”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기준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camera pose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를 기반으로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3d point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들을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reproject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이 외의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3d attributes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들을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fuse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시킨 후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이후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MLP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혹은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decoder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를 통해서 이미지 복원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5257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5C560603-75E4-7E40-3BD3-F5EE88659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B2157F52-0216-7637-8D39-4B37C1AF044F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D4A0ADB2-059F-3D36-1BED-30425965456A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0B310269-69F0-AEC9-E0E4-54458F02B4E7}"/>
              </a:ext>
            </a:extLst>
          </p:cNvPr>
          <p:cNvSpPr/>
          <p:nvPr/>
        </p:nvSpPr>
        <p:spPr>
          <a:xfrm>
            <a:off x="667686" y="223837"/>
            <a:ext cx="11367403" cy="6283495"/>
          </a:xfrm>
          <a:prstGeom prst="rect">
            <a:avLst/>
          </a:prstGeom>
          <a:solidFill>
            <a:srgbClr val="006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SzPts val="2400"/>
            </a:pP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&amp; related works</a:t>
            </a: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EDAB0ED1-F806-B4D9-1778-6A2C486FFD27}"/>
              </a:ext>
            </a:extLst>
          </p:cNvPr>
          <p:cNvSpPr/>
          <p:nvPr/>
        </p:nvSpPr>
        <p:spPr>
          <a:xfrm>
            <a:off x="147889" y="223837"/>
            <a:ext cx="519797" cy="6283495"/>
          </a:xfrm>
          <a:prstGeom prst="rect">
            <a:avLst/>
          </a:prstGeom>
          <a:solidFill>
            <a:srgbClr val="FA8C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4854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E7DA387D-EAD4-8D66-CA70-DBF3F904C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A5D230A3-FB5C-A324-963B-0C2DAC19D291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295354DC-72AF-7A82-1FDA-2E1BBD6412AA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1D62D13A-2781-C025-4087-0C5D52365522}"/>
              </a:ext>
            </a:extLst>
          </p:cNvPr>
          <p:cNvSpPr/>
          <p:nvPr/>
        </p:nvSpPr>
        <p:spPr>
          <a:xfrm>
            <a:off x="667686" y="223838"/>
            <a:ext cx="11367403" cy="519797"/>
          </a:xfrm>
          <a:prstGeom prst="rect">
            <a:avLst/>
          </a:prstGeom>
          <a:solidFill>
            <a:srgbClr val="006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F5909D6C-E23A-149A-49C4-3C8FBB07C47F}"/>
              </a:ext>
            </a:extLst>
          </p:cNvPr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rgbClr val="FA8C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E6954F-93AB-2E6B-447E-81C83A3CE6B7}"/>
              </a:ext>
            </a:extLst>
          </p:cNvPr>
          <p:cNvSpPr txBox="1"/>
          <p:nvPr/>
        </p:nvSpPr>
        <p:spPr>
          <a:xfrm>
            <a:off x="407788" y="1047856"/>
            <a:ext cx="4554830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Qualitative results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F05BBB-6DE2-6BAF-39AC-0053A1E3B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959" y="1321853"/>
            <a:ext cx="7924935" cy="509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6714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D3B40EEA-EE33-0E8D-F03B-B8B7F1337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ED9BE1B3-EA87-259F-3BA2-91BB7F04D92E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563719EE-01A4-5A87-71C7-FC23CCA82F11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05724D08-DA66-C1F6-5BF6-356FF739F3DA}"/>
              </a:ext>
            </a:extLst>
          </p:cNvPr>
          <p:cNvSpPr/>
          <p:nvPr/>
        </p:nvSpPr>
        <p:spPr>
          <a:xfrm>
            <a:off x="667686" y="223838"/>
            <a:ext cx="11367403" cy="519797"/>
          </a:xfrm>
          <a:prstGeom prst="rect">
            <a:avLst/>
          </a:prstGeom>
          <a:solidFill>
            <a:srgbClr val="006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088E1DB6-B10F-F453-505A-ADE82CC2A94E}"/>
              </a:ext>
            </a:extLst>
          </p:cNvPr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rgbClr val="FA8C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7DF7DF-908F-B1B0-1EA3-5F355F154BD2}"/>
              </a:ext>
            </a:extLst>
          </p:cNvPr>
          <p:cNvSpPr txBox="1"/>
          <p:nvPr/>
        </p:nvSpPr>
        <p:spPr>
          <a:xfrm>
            <a:off x="407788" y="1047856"/>
            <a:ext cx="4554830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Qualitative results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189CD0-D21C-2348-1798-0A07E5677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416" y="904830"/>
            <a:ext cx="8449854" cy="563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490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3B8C0359-A46B-5A7E-B131-6E3CD81EB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DCEBF69D-938F-DD93-E898-2630B6023741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8566F2A6-D7F1-2CE4-443B-D334ED4A3833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8CD2886C-F855-6E3D-BFC1-3FA80562AC95}"/>
              </a:ext>
            </a:extLst>
          </p:cNvPr>
          <p:cNvSpPr/>
          <p:nvPr/>
        </p:nvSpPr>
        <p:spPr>
          <a:xfrm>
            <a:off x="667686" y="223838"/>
            <a:ext cx="11367403" cy="519797"/>
          </a:xfrm>
          <a:prstGeom prst="rect">
            <a:avLst/>
          </a:prstGeom>
          <a:solidFill>
            <a:srgbClr val="006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8E1DB2B7-729F-89E4-17A2-530B58EF3BFD}"/>
              </a:ext>
            </a:extLst>
          </p:cNvPr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rgbClr val="FA8C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23FEEA-915D-F664-799D-DDA47AD1BE64}"/>
              </a:ext>
            </a:extLst>
          </p:cNvPr>
          <p:cNvSpPr txBox="1"/>
          <p:nvPr/>
        </p:nvSpPr>
        <p:spPr>
          <a:xfrm>
            <a:off x="407788" y="1047856"/>
            <a:ext cx="11479412" cy="10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Qualitative results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한 이미지에서 지정한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keypoints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가 다른 이미지에서는 어디서 나타날지 예측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위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같은 사물 다른 각도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아래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같은 각도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물체가 움직임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7A3DB3-2424-17A8-1924-74F7FF80A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10" y="1889124"/>
            <a:ext cx="11013675" cy="436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9481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93AECB98-1454-B31B-E216-E1F4714BC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B98CD45D-4A2B-201A-8CD3-2ABCE13FA454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ED3B235E-79F3-EB2D-27CA-44FF171B9AAF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FC2B89A6-8310-FF3D-08EE-848E2308D448}"/>
              </a:ext>
            </a:extLst>
          </p:cNvPr>
          <p:cNvSpPr/>
          <p:nvPr/>
        </p:nvSpPr>
        <p:spPr>
          <a:xfrm>
            <a:off x="667686" y="223838"/>
            <a:ext cx="11367403" cy="519797"/>
          </a:xfrm>
          <a:prstGeom prst="rect">
            <a:avLst/>
          </a:prstGeom>
          <a:solidFill>
            <a:srgbClr val="006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3B557BCA-A366-0157-F31D-DA9B675D7EB6}"/>
              </a:ext>
            </a:extLst>
          </p:cNvPr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rgbClr val="FA8C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A9FB3D-423A-94A0-BA0C-4C579EEF94AF}"/>
              </a:ext>
            </a:extLst>
          </p:cNvPr>
          <p:cNvSpPr txBox="1"/>
          <p:nvPr/>
        </p:nvSpPr>
        <p:spPr>
          <a:xfrm>
            <a:off x="407788" y="1047856"/>
            <a:ext cx="4554830" cy="376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Qualitative results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DA0CA9-E4DB-B8B7-AD2B-F42197A90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520" y="1362621"/>
            <a:ext cx="7944959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93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76EA1E64-AE7D-1CEA-A881-76951A1A0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5B69DC32-AD0D-E4F0-7FEC-E63EE077ADB2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9B13F684-8D89-EADC-78AB-BD9E10DDFD9F}"/>
              </a:ext>
            </a:extLst>
          </p:cNvPr>
          <p:cNvSpPr/>
          <p:nvPr/>
        </p:nvSpPr>
        <p:spPr>
          <a:xfrm>
            <a:off x="667686" y="223838"/>
            <a:ext cx="11367403" cy="519797"/>
          </a:xfrm>
          <a:prstGeom prst="rect">
            <a:avLst/>
          </a:prstGeom>
          <a:solidFill>
            <a:srgbClr val="006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&amp; related works</a:t>
            </a: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5D924782-5D17-F431-73D6-2DDB49443C4E}"/>
              </a:ext>
            </a:extLst>
          </p:cNvPr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rgbClr val="FA8C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6EDA30-AD2E-7F62-17DF-97EACB6F2717}"/>
              </a:ext>
            </a:extLst>
          </p:cNvPr>
          <p:cNvSpPr txBox="1"/>
          <p:nvPr/>
        </p:nvSpPr>
        <p:spPr>
          <a:xfrm>
            <a:off x="505890" y="1069694"/>
            <a:ext cx="8350363" cy="13457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proposal 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“Estimating the 3D attributes of a scene, captured in a set of images, utilizing a feed-forward neural network”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한 장 혹은 몇 장의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이미지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가지고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하나의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scene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 대한 정보를 얻어낼 수 있는가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61DB4D-0966-F9D4-CE14-704DB493C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86" y="2599478"/>
            <a:ext cx="9830661" cy="369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45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45B92519-CE95-0201-2A88-7621AC867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264093D8-CEFC-2A49-E577-593730045F39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7E7E3C72-EB28-D36E-9003-AD78BBD266FB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6C6DC20D-7FC3-44A2-91BD-B545D5D60211}"/>
              </a:ext>
            </a:extLst>
          </p:cNvPr>
          <p:cNvSpPr/>
          <p:nvPr/>
        </p:nvSpPr>
        <p:spPr>
          <a:xfrm>
            <a:off x="667686" y="223838"/>
            <a:ext cx="11367403" cy="519797"/>
          </a:xfrm>
          <a:prstGeom prst="rect">
            <a:avLst/>
          </a:prstGeom>
          <a:solidFill>
            <a:srgbClr val="006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&amp; related works</a:t>
            </a: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F8D8C3D1-6054-10BB-983A-F84C9BC57B74}"/>
              </a:ext>
            </a:extLst>
          </p:cNvPr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rgbClr val="FA8C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FE92A7-274C-32FF-1570-ED89F90F13B0}"/>
              </a:ext>
            </a:extLst>
          </p:cNvPr>
          <p:cNvSpPr txBox="1"/>
          <p:nvPr/>
        </p:nvSpPr>
        <p:spPr>
          <a:xfrm>
            <a:off x="505891" y="1069694"/>
            <a:ext cx="11367404" cy="1992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Traditionally…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Visual-geometric method + iterative optimization techniques : Bundle Adjustment (BA)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이렇게 여러 장의 이미지로부터 카메라의 위치와 방향이 어디였는 추정하는 것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from Motion (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SfM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이라고 부름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보통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외에도 다양한 방식으로 조정하는 방식들이 고안되었었음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32F785-E708-A5F5-FD1C-134F635FF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211" y="2787782"/>
            <a:ext cx="4367173" cy="35756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C7A418-1CB5-9A4C-8C12-7DD55B6081E0}"/>
              </a:ext>
            </a:extLst>
          </p:cNvPr>
          <p:cNvSpPr txBox="1"/>
          <p:nvPr/>
        </p:nvSpPr>
        <p:spPr>
          <a:xfrm>
            <a:off x="6972300" y="5480529"/>
            <a:ext cx="22062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https://xoft.tistory.com/91</a:t>
            </a:r>
          </a:p>
        </p:txBody>
      </p:sp>
    </p:spTree>
    <p:extLst>
      <p:ext uri="{BB962C8B-B14F-4D97-AF65-F5344CB8AC3E}">
        <p14:creationId xmlns:p14="http://schemas.microsoft.com/office/powerpoint/2010/main" val="1830563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E149F869-AFA0-96C9-2DF4-DDAF31CDF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003505AC-9176-E2E9-207F-8957DC3D12D2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B08FAF90-3E08-04E3-5C8A-48725BD6240B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9738DE32-7DE7-6B54-341A-274D85EAD029}"/>
              </a:ext>
            </a:extLst>
          </p:cNvPr>
          <p:cNvSpPr/>
          <p:nvPr/>
        </p:nvSpPr>
        <p:spPr>
          <a:xfrm>
            <a:off x="667686" y="223838"/>
            <a:ext cx="11367403" cy="519797"/>
          </a:xfrm>
          <a:prstGeom prst="rect">
            <a:avLst/>
          </a:prstGeom>
          <a:solidFill>
            <a:srgbClr val="006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&amp; related works</a:t>
            </a: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5A46F4EF-1E15-8A4A-C809-4DD06798FB60}"/>
              </a:ext>
            </a:extLst>
          </p:cNvPr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rgbClr val="FA8C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57D087-BB49-944A-130C-E4F955917EC8}"/>
              </a:ext>
            </a:extLst>
          </p:cNvPr>
          <p:cNvSpPr txBox="1"/>
          <p:nvPr/>
        </p:nvSpPr>
        <p:spPr>
          <a:xfrm>
            <a:off x="505890" y="1034183"/>
            <a:ext cx="5490606" cy="3608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Traditionally…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Multi-view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stereo (MVS)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여러 장의 이미지를 이용하여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구조를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densely (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촘촘하게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복원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SfM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-&gt; MVS -&gt; 3D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재구성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SfM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통해서 얻은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parameter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이용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traditional handcrafted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global optimization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learning based method</a:t>
            </a:r>
          </a:p>
        </p:txBody>
      </p:sp>
    </p:spTree>
    <p:extLst>
      <p:ext uri="{BB962C8B-B14F-4D97-AF65-F5344CB8AC3E}">
        <p14:creationId xmlns:p14="http://schemas.microsoft.com/office/powerpoint/2010/main" val="2646874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FDECDFF4-8413-DCE3-A79B-D87AAF16F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1B6E2475-C19D-E9D9-B4D7-BF131C6BA31D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0CCC0DC1-FEF7-9BD5-5C5E-DD2C79F9BF99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74EFE733-00B8-8744-A2C7-FE952791D4B3}"/>
              </a:ext>
            </a:extLst>
          </p:cNvPr>
          <p:cNvSpPr/>
          <p:nvPr/>
        </p:nvSpPr>
        <p:spPr>
          <a:xfrm>
            <a:off x="667686" y="223838"/>
            <a:ext cx="11367403" cy="519797"/>
          </a:xfrm>
          <a:prstGeom prst="rect">
            <a:avLst/>
          </a:prstGeom>
          <a:solidFill>
            <a:srgbClr val="006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&amp; related works</a:t>
            </a: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458DC17D-458F-AAB5-2216-BEA8F1065EB8}"/>
              </a:ext>
            </a:extLst>
          </p:cNvPr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rgbClr val="FA8C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1BE628-C5F1-42C8-BE19-CD6471066981}"/>
              </a:ext>
            </a:extLst>
          </p:cNvPr>
          <p:cNvSpPr txBox="1"/>
          <p:nvPr/>
        </p:nvSpPr>
        <p:spPr>
          <a:xfrm>
            <a:off x="531770" y="1069694"/>
            <a:ext cx="11367404" cy="26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Traditionally…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COLMAP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이라는 툴이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method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에서는 대표적인데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로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pose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추정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뿐만 아니라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feature extraction using SIFT, feature matching, depth estimation using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MVS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dense reconstruction using geometric consistency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등을 사용하여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reconstruction.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모든 것은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traditional computer vision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에서 사용되는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geometric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계산으로 이루어져 있음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에서도 사용가능한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도 제공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A27A7D-23AF-E896-3374-6EBFAB28BCFC}"/>
              </a:ext>
            </a:extLst>
          </p:cNvPr>
          <p:cNvSpPr txBox="1"/>
          <p:nvPr/>
        </p:nvSpPr>
        <p:spPr>
          <a:xfrm>
            <a:off x="667686" y="5334108"/>
            <a:ext cx="31536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https://colmap.github.io/index.html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EEC85C6-C07B-F21F-561A-136103E35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025" y="3968785"/>
            <a:ext cx="4878956" cy="118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884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E5D245A2-C531-57F8-19B1-973EF3A0E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DEB4B59C-8137-69F5-F2DE-2B70D2954A91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ED7D9B62-B22C-0CA7-AFA3-693B8ED1FE28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9D65DD63-18C6-6826-4F96-1D9F6A8B930D}"/>
              </a:ext>
            </a:extLst>
          </p:cNvPr>
          <p:cNvSpPr/>
          <p:nvPr/>
        </p:nvSpPr>
        <p:spPr>
          <a:xfrm>
            <a:off x="667686" y="223838"/>
            <a:ext cx="11367403" cy="519797"/>
          </a:xfrm>
          <a:prstGeom prst="rect">
            <a:avLst/>
          </a:prstGeom>
          <a:solidFill>
            <a:srgbClr val="006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&amp; related works</a:t>
            </a: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10ECFBF1-153B-C3C8-ECC0-3FF225650AC1}"/>
              </a:ext>
            </a:extLst>
          </p:cNvPr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rgbClr val="FA8C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FDC92E-F758-4B67-7D38-9DA317E44010}"/>
              </a:ext>
            </a:extLst>
          </p:cNvPr>
          <p:cNvSpPr txBox="1"/>
          <p:nvPr/>
        </p:nvSpPr>
        <p:spPr>
          <a:xfrm>
            <a:off x="505890" y="1069694"/>
            <a:ext cx="9618339" cy="425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Traditionally…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COLMAP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같은 방식은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geometry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만으로는 해결할 수 있는 한계점이 있음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단순한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geometry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계산만으로는 느리고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matching / depth prediction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등의 성능에 대한 한계점이 있음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점점 이미지의 퀄리티가 올라감에 따라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연산량은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더 늘어남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설계된 방식으로만 사용이 가능하고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확장성이 떨어짐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적용해볼까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SfM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Pipeline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내의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들을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으로 대체하려는 시도가 많았음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예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keypoint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detection, image matching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등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최근에는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VGGSfM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이라는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algorithm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을 어려운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dataset(photo tourism scenarios)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에서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outperform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했음 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424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967E4A56-DA1B-69A5-C5B8-951FA5FF5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B725543B-D976-130D-AD1C-BEA22B1871ED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734A5C55-ACB7-9B75-EA6B-50FC216BC368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62AC0581-9DF9-0C2B-C7C4-DA978BB7A2BB}"/>
              </a:ext>
            </a:extLst>
          </p:cNvPr>
          <p:cNvSpPr/>
          <p:nvPr/>
        </p:nvSpPr>
        <p:spPr>
          <a:xfrm>
            <a:off x="667686" y="223838"/>
            <a:ext cx="11367403" cy="519797"/>
          </a:xfrm>
          <a:prstGeom prst="rect">
            <a:avLst/>
          </a:prstGeom>
          <a:solidFill>
            <a:srgbClr val="006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&amp; related works</a:t>
            </a: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A7F5A223-7E69-CE4A-BE45-418CE8569096}"/>
              </a:ext>
            </a:extLst>
          </p:cNvPr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rgbClr val="FA8C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83D713-3CD6-6314-01BE-B07F66624173}"/>
              </a:ext>
            </a:extLst>
          </p:cNvPr>
          <p:cNvSpPr txBox="1"/>
          <p:nvPr/>
        </p:nvSpPr>
        <p:spPr>
          <a:xfrm>
            <a:off x="505890" y="1069694"/>
            <a:ext cx="2999539" cy="29615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VGGSfM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CVPR24 IMC Challenge 1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등 모델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2023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년 겨울에 나온 논문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57536B-4CF2-B2CC-A215-1FC4ED7AB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01" y="1469723"/>
            <a:ext cx="6658904" cy="15623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9A987EA-D809-96FF-AB72-5F1CF2530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095" y="3142566"/>
            <a:ext cx="6094774" cy="328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68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21820</TotalTime>
  <Words>1559</Words>
  <Application>Microsoft Office PowerPoint</Application>
  <PresentationFormat>와이드스크린</PresentationFormat>
  <Paragraphs>307</Paragraphs>
  <Slides>33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8" baseType="lpstr">
      <vt:lpstr>Arial</vt:lpstr>
      <vt:lpstr>Calibri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김민경</dc:creator>
  <cp:lastModifiedBy>김영제</cp:lastModifiedBy>
  <cp:revision>1914</cp:revision>
  <dcterms:created xsi:type="dcterms:W3CDTF">2019-10-31T04:46:14Z</dcterms:created>
  <dcterms:modified xsi:type="dcterms:W3CDTF">2025-04-02T03:55:42Z</dcterms:modified>
</cp:coreProperties>
</file>